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8" r:id="rId3"/>
    <p:sldId id="284" r:id="rId4"/>
    <p:sldId id="285" r:id="rId5"/>
    <p:sldId id="300" r:id="rId6"/>
    <p:sldId id="301" r:id="rId7"/>
    <p:sldId id="261" r:id="rId8"/>
    <p:sldId id="293" r:id="rId9"/>
    <p:sldId id="272" r:id="rId10"/>
    <p:sldId id="259" r:id="rId11"/>
    <p:sldId id="269" r:id="rId12"/>
    <p:sldId id="302" r:id="rId13"/>
    <p:sldId id="286" r:id="rId14"/>
    <p:sldId id="295" r:id="rId15"/>
    <p:sldId id="306" r:id="rId16"/>
    <p:sldId id="288" r:id="rId17"/>
    <p:sldId id="305" r:id="rId18"/>
    <p:sldId id="310" r:id="rId19"/>
    <p:sldId id="307" r:id="rId20"/>
    <p:sldId id="311" r:id="rId21"/>
    <p:sldId id="308" r:id="rId22"/>
    <p:sldId id="312" r:id="rId23"/>
    <p:sldId id="257" r:id="rId24"/>
    <p:sldId id="262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Pontano Sans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20730C-EFE3-42C6-9E2D-48E23F8602A8}">
  <a:tblStyle styleId="{4A20730C-EFE3-42C6-9E2D-48E23F8602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86803"/>
  </p:normalViewPr>
  <p:slideViewPr>
    <p:cSldViewPr snapToGrid="0" snapToObjects="1">
      <p:cViewPr varScale="1">
        <p:scale>
          <a:sx n="131" d="100"/>
          <a:sy n="131" d="100"/>
        </p:scale>
        <p:origin x="18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2.hubspot.net/hubfs/2457189/Imported_Blog_Media/Screen-Shot-2015-10-12-at-10_13_52-PM-1.p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dn2.hubspot.net/hubfs/2457189/Imported_Blog_Media/Screen-Shot-2015-10-12-at-10_13_52-PM-1.p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765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727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800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301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200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406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96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www.who.int</a:t>
            </a:r>
            <a:r>
              <a:rPr lang="en-US" dirty="0"/>
              <a:t>/</a:t>
            </a:r>
            <a:r>
              <a:rPr lang="en-US" dirty="0" err="1"/>
              <a:t>airpollution</a:t>
            </a:r>
            <a:r>
              <a:rPr lang="en-US" dirty="0"/>
              <a:t>/infographics/</a:t>
            </a:r>
            <a:r>
              <a:rPr lang="en-US" dirty="0" err="1"/>
              <a:t>en</a:t>
            </a:r>
            <a:r>
              <a:rPr lang="en-US" dirty="0"/>
              <a:t>/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err="1"/>
              <a:t>Discribe</a:t>
            </a:r>
            <a:r>
              <a:rPr lang="en-US" dirty="0"/>
              <a:t> related disease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54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www.who.int</a:t>
            </a:r>
            <a:r>
              <a:rPr lang="en-US" dirty="0"/>
              <a:t>/</a:t>
            </a:r>
            <a:r>
              <a:rPr lang="en-US" dirty="0" err="1"/>
              <a:t>airpollution</a:t>
            </a:r>
            <a:r>
              <a:rPr lang="en-US" dirty="0"/>
              <a:t>/infographics/</a:t>
            </a:r>
            <a:r>
              <a:rPr lang="en-US" dirty="0" err="1"/>
              <a:t>en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18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docs.airnowapi.org</a:t>
            </a:r>
            <a:r>
              <a:rPr lang="en-US" dirty="0"/>
              <a:t>/aq101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Variations in National Air Quality Indexes (AQIs)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Almost every country in the world calculates an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Air Quality Index (AQI)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- a scale of numbers that represents the current or daily air quality levels in different areas. AQIs are based on local air quality standards and pollutant concentrations, specific to each country.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example, while in US standards 54 ppb (parts per billion) of Nitrogen Dioxide (NO</a:t>
            </a:r>
            <a:r>
              <a:rPr lang="en-US" sz="1100" b="0" i="0" u="none" strike="noStrike" cap="none" baseline="-25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gas defines moderate air quality (1 hour average), in Israel 250 ppb of NO</a:t>
            </a:r>
            <a:r>
              <a:rPr lang="en-US" sz="1100" b="0" i="0" u="none" strike="noStrike" cap="none" baseline="-25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defines the same AQI (30 min average). Moreover while the United States defines six different levels of AQI, Israel defines four, and Hong Kong five (see below).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626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docs.airnowapi.org</a:t>
            </a:r>
            <a:r>
              <a:rPr lang="en-US" dirty="0"/>
              <a:t>/aq101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Variations in National Air Quality Indexes (AQIs)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Almost every country in the world calculates an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Air Quality Index (AQI)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- a scale of numbers that represents the current or daily air quality levels in different areas. AQIs are based on local air quality standards and pollutant concentrations, specific to each country.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example, while in US standards 54 ppb (parts per billion) of Nitrogen Dioxide (NO</a:t>
            </a:r>
            <a:r>
              <a:rPr lang="en-US" sz="1100" b="0" i="0" u="none" strike="noStrike" cap="none" baseline="-25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gas defines moderate air quality (1 hour average), in Israel 250 ppb of NO</a:t>
            </a:r>
            <a:r>
              <a:rPr lang="en-US" sz="1100" b="0" i="0" u="none" strike="noStrike" cap="none" baseline="-25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defines the same AQI (30 min average). Moreover while the United States defines six different levels of AQI, Israel defines four, and Hong Kong five (see below).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280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Disease:</a:t>
            </a:r>
          </a:p>
          <a:p>
            <a:r>
              <a:rPr lang="en-US" dirty="0"/>
              <a:t>https://</a:t>
            </a:r>
            <a:r>
              <a:rPr lang="en-US" dirty="0" err="1"/>
              <a:t>chronicdata.cdc.gov</a:t>
            </a:r>
            <a:r>
              <a:rPr lang="en-US" dirty="0"/>
              <a:t>/500-Cities/500-Cities-Local-Data-for-Better-Health-2018-relea/6vp6-wxuq</a:t>
            </a:r>
          </a:p>
          <a:p>
            <a:r>
              <a:rPr lang="en-US" dirty="0"/>
              <a:t>Air:</a:t>
            </a:r>
          </a:p>
          <a:p>
            <a:r>
              <a:rPr lang="en-US" dirty="0"/>
              <a:t>https://</a:t>
            </a:r>
            <a:r>
              <a:rPr lang="en-US" dirty="0" err="1"/>
              <a:t>aqs.epa.gov</a:t>
            </a:r>
            <a:r>
              <a:rPr lang="en-US" dirty="0"/>
              <a:t>/</a:t>
            </a:r>
            <a:r>
              <a:rPr lang="en-US" dirty="0" err="1"/>
              <a:t>aqsweb</a:t>
            </a:r>
            <a:r>
              <a:rPr lang="en-US" dirty="0"/>
              <a:t>/</a:t>
            </a:r>
            <a:r>
              <a:rPr lang="en-US" dirty="0" err="1"/>
              <a:t>airdata</a:t>
            </a:r>
            <a:r>
              <a:rPr lang="en-US" dirty="0"/>
              <a:t>/</a:t>
            </a:r>
            <a:r>
              <a:rPr lang="en-US" dirty="0" err="1"/>
              <a:t>download_files.html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1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1" name="Google Shape;11;p2"/>
          <p:cNvGrpSpPr/>
          <p:nvPr/>
        </p:nvGrpSpPr>
        <p:grpSpPr>
          <a:xfrm rot="10800000" flipH="1">
            <a:off x="3558544" y="-124"/>
            <a:ext cx="953312" cy="5143625"/>
            <a:chOff x="1962000" y="-125"/>
            <a:chExt cx="953312" cy="5143625"/>
          </a:xfrm>
        </p:grpSpPr>
        <p:sp>
          <p:nvSpPr>
            <p:cNvPr id="12" name="Google Shape;12;p2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24692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3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>
            <a:off x="22074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/>
          <p:nvPr/>
        </p:nvSpPr>
        <p:spPr>
          <a:xfrm rot="10800000">
            <a:off x="2908100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40;p5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" name="Google Shape;41;p5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" name="Google Shape;42;p5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" name="Google Shape;48;p6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" name="Google Shape;49;p6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0" name="Google Shape;50;p6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1" name="Google Shape;51;p6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2" name="Google Shape;52;p6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30192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marL="914378" lvl="1" indent="-330192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566" lvl="2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754" lvl="3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5943" lvl="4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132" lvl="5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320" lvl="6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509" lvl="7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697" lvl="8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30192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marL="914378" lvl="1" indent="-330192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566" lvl="2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754" lvl="3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5943" lvl="4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132" lvl="5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320" lvl="6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509" lvl="7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697" lvl="8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1" name="Google Shape;71;p8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2" name="Google Shape;72;p8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3" name="Google Shape;73;p8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" name="Google Shape;74;p8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5" name="Google Shape;75;p8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">
  <p:cSld name="TITLE_ONL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80" name="Google Shape;80;p9"/>
          <p:cNvGrpSpPr/>
          <p:nvPr/>
        </p:nvGrpSpPr>
        <p:grpSpPr>
          <a:xfrm rot="10800000" flipH="1">
            <a:off x="4095344" y="-124"/>
            <a:ext cx="953312" cy="5143625"/>
            <a:chOff x="1962000" y="-125"/>
            <a:chExt cx="953312" cy="5143625"/>
          </a:xfrm>
        </p:grpSpPr>
        <p:sp>
          <p:nvSpPr>
            <p:cNvPr id="81" name="Google Shape;81;p9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83;p9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9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5" name="Google Shape;85;p9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1"/>
          </p:nvPr>
        </p:nvSpPr>
        <p:spPr>
          <a:xfrm>
            <a:off x="457200" y="1725427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 rtl="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378" lvl="1" indent="-342892" rtl="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566" lvl="2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754" lvl="3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5943" lvl="4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132" lvl="5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320" lvl="6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509" lvl="7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697" lvl="8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8" name="Google Shape;98;p11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9" name="Google Shape;99;p11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0" name="Google Shape;100;p11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" name="Google Shape;101;p11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Google Shape;104;p12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5" name="Google Shape;105;p12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106;p12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107;p12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easeab/Air-Quality-and-Disea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droid-seri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1001fonts.com/pontano-sans-font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ctrTitle"/>
          </p:nvPr>
        </p:nvSpPr>
        <p:spPr>
          <a:xfrm>
            <a:off x="4713249" y="1991825"/>
            <a:ext cx="395625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How Air Quality</a:t>
            </a:r>
            <a:br>
              <a:rPr lang="en" dirty="0"/>
            </a:br>
            <a:r>
              <a:rPr lang="en" dirty="0"/>
              <a:t>Affects O</a:t>
            </a:r>
            <a:r>
              <a:rPr lang="en-US" dirty="0"/>
              <a:t>u</a:t>
            </a:r>
            <a:r>
              <a:rPr lang="en" dirty="0"/>
              <a:t>r Health?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NATIONS AIR</a:t>
            </a:r>
            <a:endParaRPr dirty="0"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/>
              <a:t>Where Do We Stand?</a:t>
            </a:r>
            <a:endParaRPr sz="1600" b="1" dirty="0"/>
          </a:p>
        </p:txBody>
      </p:sp>
      <p:sp>
        <p:nvSpPr>
          <p:cNvPr id="137" name="Google Shape;137;p16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1</a:t>
            </a:r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>
            <a:off x="514725" y="1018775"/>
            <a:ext cx="7505224" cy="357532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 idx="4294967295"/>
          </p:nvPr>
        </p:nvSpPr>
        <p:spPr>
          <a:xfrm>
            <a:off x="457200" y="136175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World Map with AQI history</a:t>
            </a:r>
            <a:endParaRPr dirty="0"/>
          </a:p>
        </p:txBody>
      </p:sp>
      <p:sp>
        <p:nvSpPr>
          <p:cNvPr id="235" name="Google Shape;235;p26"/>
          <p:cNvSpPr/>
          <p:nvPr/>
        </p:nvSpPr>
        <p:spPr>
          <a:xfrm>
            <a:off x="1857525" y="1856550"/>
            <a:ext cx="591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62D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our office</a:t>
            </a:r>
            <a:endParaRPr sz="8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1124950" y="224390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2636925" y="370775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3625525" y="198925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6250400" y="2484525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4182975" y="3984475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6825900" y="401655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ctrTitle" idx="4294967295"/>
          </p:nvPr>
        </p:nvSpPr>
        <p:spPr>
          <a:xfrm>
            <a:off x="861180" y="2321402"/>
            <a:ext cx="65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FFFFFF"/>
                </a:solidFill>
              </a:rPr>
              <a:t>Air Quality </a:t>
            </a:r>
            <a:br>
              <a:rPr lang="en" sz="6000" dirty="0">
                <a:solidFill>
                  <a:srgbClr val="FFFFFF"/>
                </a:solidFill>
              </a:rPr>
            </a:br>
            <a:r>
              <a:rPr lang="en" sz="6000" dirty="0">
                <a:solidFill>
                  <a:srgbClr val="FFFFFF"/>
                </a:solidFill>
              </a:rPr>
              <a:t>Keep Improving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4294967295"/>
          </p:nvPr>
        </p:nvSpPr>
        <p:spPr>
          <a:xfrm>
            <a:off x="927915" y="679237"/>
            <a:ext cx="471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Our Data Indicates in US: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782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76A0-779F-9140-99F4-70C07CF6D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 QUALITY vs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B2363-E201-1440-83A0-0ABEE29F7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What does the data tell?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0CF07-9A87-7C48-9B3A-A61D98DB92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6" name="Google Shape;137;p16">
            <a:extLst>
              <a:ext uri="{FF2B5EF4-FFF2-40B4-BE49-F238E27FC236}">
                <a16:creationId xmlns:a16="http://schemas.microsoft.com/office/drawing/2014/main" id="{DE8493E5-B9FA-2344-8D21-7DDB9697AD96}"/>
              </a:ext>
            </a:extLst>
          </p:cNvPr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  <a:endParaRPr b="1" dirty="0"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117142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374469" y="751550"/>
            <a:ext cx="3605347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Air Quality vs Disease Prevalence?</a:t>
            </a:r>
            <a:br>
              <a:rPr lang="en" dirty="0"/>
            </a:br>
            <a:r>
              <a:rPr lang="en" sz="2000" dirty="0"/>
              <a:t>Data suggests no association </a:t>
            </a:r>
            <a:br>
              <a:rPr lang="en" sz="2000" dirty="0"/>
            </a:br>
            <a:r>
              <a:rPr lang="en" sz="2000" dirty="0"/>
              <a:t>in adults groups in US</a:t>
            </a:r>
            <a:endParaRPr sz="2000" dirty="0"/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448491" y="2231641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Asthma</a:t>
            </a:r>
          </a:p>
          <a:p>
            <a:pPr marL="285750" indent="-285750"/>
            <a:r>
              <a:rPr lang="en-US" dirty="0"/>
              <a:t>COPD</a:t>
            </a:r>
          </a:p>
          <a:p>
            <a:pPr marL="285750" indent="-285750"/>
            <a:r>
              <a:rPr lang="en-US" dirty="0"/>
              <a:t>Stroke</a:t>
            </a:r>
          </a:p>
          <a:p>
            <a:pPr marL="285750" indent="-285750"/>
            <a:r>
              <a:rPr lang="en-US" dirty="0"/>
              <a:t>Heart disease</a:t>
            </a:r>
            <a:endParaRPr dirty="0"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7" name="Google Shape;198;p22">
            <a:extLst>
              <a:ext uri="{FF2B5EF4-FFF2-40B4-BE49-F238E27FC236}">
                <a16:creationId xmlns:a16="http://schemas.microsoft.com/office/drawing/2014/main" id="{8B0E9A6B-4CC5-3D43-916B-6873ABD573DC}"/>
              </a:ext>
            </a:extLst>
          </p:cNvPr>
          <p:cNvSpPr txBox="1">
            <a:spLocks/>
          </p:cNvSpPr>
          <p:nvPr/>
        </p:nvSpPr>
        <p:spPr>
          <a:xfrm>
            <a:off x="5345455" y="913094"/>
            <a:ext cx="31422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Insert Charts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152387-003A-D64D-8E84-229B7681E1FF}"/>
              </a:ext>
            </a:extLst>
          </p:cNvPr>
          <p:cNvSpPr/>
          <p:nvPr/>
        </p:nvSpPr>
        <p:spPr>
          <a:xfrm>
            <a:off x="6036192" y="4488241"/>
            <a:ext cx="2559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Data: US top 20 cities (2016)</a:t>
            </a:r>
          </a:p>
          <a:p>
            <a:r>
              <a:rPr lang="en-US" dirty="0">
                <a:solidFill>
                  <a:schemeClr val="bg1"/>
                </a:solidFill>
              </a:rPr>
              <a:t>Subjects: Adults &gt; 18</a:t>
            </a:r>
          </a:p>
        </p:txBody>
      </p:sp>
    </p:spTree>
    <p:extLst>
      <p:ext uri="{BB962C8B-B14F-4D97-AF65-F5344CB8AC3E}">
        <p14:creationId xmlns:p14="http://schemas.microsoft.com/office/powerpoint/2010/main" val="3349068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What may affect our results?</a:t>
            </a:r>
            <a:endParaRPr dirty="0"/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213" name="Google Shape;213;p24" descr="photo-1468233748640-b31327627610"/>
          <p:cNvPicPr preferRelativeResize="0"/>
          <p:nvPr/>
        </p:nvPicPr>
        <p:blipFill rotWithShape="1">
          <a:blip r:embed="rId3">
            <a:alphaModFix/>
          </a:blip>
          <a:srcRect l="27733" r="27729"/>
          <a:stretch/>
        </p:blipFill>
        <p:spPr>
          <a:xfrm>
            <a:off x="7169201" y="1"/>
            <a:ext cx="1974799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1265977" y="1542379"/>
            <a:ext cx="3168933" cy="3157509"/>
            <a:chOff x="3618600" y="537300"/>
            <a:chExt cx="4271951" cy="4256550"/>
          </a:xfrm>
        </p:grpSpPr>
        <p:sp>
          <p:nvSpPr>
            <p:cNvPr id="215" name="Google Shape;215;p24"/>
            <p:cNvSpPr/>
            <p:nvPr/>
          </p:nvSpPr>
          <p:spPr>
            <a:xfrm>
              <a:off x="3680275" y="537300"/>
              <a:ext cx="1906800" cy="1906800"/>
            </a:xfrm>
            <a:prstGeom prst="ellipse">
              <a:avLst/>
            </a:pr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N</a:t>
              </a:r>
              <a:r>
                <a:rPr lang="en" b="1" dirty="0" err="1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ew</a:t>
              </a:r>
              <a:r>
                <a:rPr lang="en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-onset</a:t>
              </a:r>
            </a:p>
            <a:p>
              <a:pPr algn="ctr"/>
              <a:r>
                <a:rPr lang="en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Diseas</a:t>
              </a:r>
              <a:r>
                <a:rPr lang="en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</a:t>
              </a:r>
              <a:endParaRPr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5983751" y="537300"/>
              <a:ext cx="1906800" cy="19068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100"/>
              </a:pPr>
              <a:r>
                <a:rPr lang="en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Exacerbate of pre-existing Disease</a:t>
              </a:r>
              <a:endParaRPr b="1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Age of the Subjects</a:t>
              </a:r>
              <a:endParaRPr b="1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A7E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Air Pollution Level</a:t>
              </a: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2069153" y="2339766"/>
            <a:ext cx="1562700" cy="156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Parameters</a:t>
            </a:r>
            <a:endParaRPr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2172174" y="2438522"/>
            <a:ext cx="1356600" cy="13566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Google Shape;216;p24">
            <a:extLst>
              <a:ext uri="{FF2B5EF4-FFF2-40B4-BE49-F238E27FC236}">
                <a16:creationId xmlns:a16="http://schemas.microsoft.com/office/drawing/2014/main" id="{6F67CEBD-9BF1-AA4F-A3F1-3B5959BFD82C}"/>
              </a:ext>
            </a:extLst>
          </p:cNvPr>
          <p:cNvSpPr/>
          <p:nvPr/>
        </p:nvSpPr>
        <p:spPr>
          <a:xfrm>
            <a:off x="3027642" y="1542379"/>
            <a:ext cx="1414464" cy="1414464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Disease severity,</a:t>
            </a:r>
          </a:p>
          <a:p>
            <a:pPr algn="ctr">
              <a:buSzPts val="1100"/>
            </a:pPr>
            <a:r>
              <a:rPr lang="en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mortality</a:t>
            </a:r>
            <a:endParaRPr b="1" dirty="0">
              <a:solidFill>
                <a:schemeClr val="tx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6" name="Google Shape;218;p24">
            <a:extLst>
              <a:ext uri="{FF2B5EF4-FFF2-40B4-BE49-F238E27FC236}">
                <a16:creationId xmlns:a16="http://schemas.microsoft.com/office/drawing/2014/main" id="{6F2FC305-A4D2-DA48-AEDE-A42145DB7886}"/>
              </a:ext>
            </a:extLst>
          </p:cNvPr>
          <p:cNvSpPr/>
          <p:nvPr/>
        </p:nvSpPr>
        <p:spPr>
          <a:xfrm>
            <a:off x="3040379" y="3285389"/>
            <a:ext cx="1414464" cy="1414464"/>
          </a:xfrm>
          <a:prstGeom prst="ellipse">
            <a:avLst/>
          </a:prstGeom>
          <a:solidFill>
            <a:srgbClr val="A7EA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World wide data</a:t>
            </a:r>
          </a:p>
        </p:txBody>
      </p:sp>
      <p:sp>
        <p:nvSpPr>
          <p:cNvPr id="17" name="Google Shape;217;p24">
            <a:extLst>
              <a:ext uri="{FF2B5EF4-FFF2-40B4-BE49-F238E27FC236}">
                <a16:creationId xmlns:a16="http://schemas.microsoft.com/office/drawing/2014/main" id="{481022DA-3117-184F-95B4-12728C782619}"/>
              </a:ext>
            </a:extLst>
          </p:cNvPr>
          <p:cNvSpPr/>
          <p:nvPr/>
        </p:nvSpPr>
        <p:spPr>
          <a:xfrm>
            <a:off x="1265977" y="3285389"/>
            <a:ext cx="1414464" cy="1414464"/>
          </a:xfrm>
          <a:prstGeom prst="ellipse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Analysis by different age groups</a:t>
            </a:r>
            <a:endParaRPr b="1" dirty="0">
              <a:solidFill>
                <a:schemeClr val="tx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293181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76A0-779F-9140-99F4-70C07CF6D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B2363-E201-1440-83A0-0ABEE29F7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What could we 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0CF07-9A87-7C48-9B3A-A61D98DB92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6" name="Google Shape;137;p16">
            <a:extLst>
              <a:ext uri="{FF2B5EF4-FFF2-40B4-BE49-F238E27FC236}">
                <a16:creationId xmlns:a16="http://schemas.microsoft.com/office/drawing/2014/main" id="{DE8493E5-B9FA-2344-8D21-7DDB9697AD96}"/>
              </a:ext>
            </a:extLst>
          </p:cNvPr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dirty="0"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03696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3353-D13F-7249-97C3-62DA29C4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put here?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F4402-0505-1F40-B5BD-BF41755989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658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SUMMARY</a:t>
            </a:r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Air Quality: Past and Current</a:t>
            </a:r>
          </a:p>
          <a:p>
            <a:pPr lvl="1"/>
            <a:r>
              <a:rPr lang="en-US" dirty="0"/>
              <a:t>Current: good &amp; moderate</a:t>
            </a:r>
          </a:p>
          <a:p>
            <a:pPr lvl="1"/>
            <a:r>
              <a:rPr lang="en-US" dirty="0"/>
              <a:t>Trend: air quality keep improving since 2001</a:t>
            </a:r>
            <a:endParaRPr dirty="0"/>
          </a:p>
          <a:p>
            <a:r>
              <a:rPr lang="en" dirty="0"/>
              <a:t>Air Quality vs</a:t>
            </a:r>
            <a:r>
              <a:rPr lang="zh-CN" altLang="en-US" dirty="0"/>
              <a:t> </a:t>
            </a:r>
            <a:r>
              <a:rPr lang="en" altLang="zh-CN" dirty="0"/>
              <a:t>Disease</a:t>
            </a:r>
          </a:p>
          <a:p>
            <a:pPr lvl="1"/>
            <a:r>
              <a:rPr lang="en-US" dirty="0"/>
              <a:t>N</a:t>
            </a:r>
            <a:r>
              <a:rPr lang="en" dirty="0"/>
              <a:t>o positive </a:t>
            </a:r>
            <a:r>
              <a:rPr lang="en" dirty="0" err="1"/>
              <a:t>cor</a:t>
            </a:r>
            <a:r>
              <a:rPr lang="en-US" dirty="0"/>
              <a:t>r</a:t>
            </a:r>
            <a:r>
              <a:rPr lang="en" dirty="0"/>
              <a:t>elation between air quality and disease prevalence (asthma, COPD, stroke and heart disease) in our datasets</a:t>
            </a:r>
            <a:endParaRPr dirty="0"/>
          </a:p>
          <a:p>
            <a:r>
              <a:rPr lang="en-US" dirty="0"/>
              <a:t>Solutions</a:t>
            </a:r>
          </a:p>
          <a:p>
            <a:pPr>
              <a:spcBef>
                <a:spcPts val="0"/>
              </a:spcBef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153" name="Google Shape;153;p18" descr="photo-1485113304677-256fd24bb0ae"/>
          <p:cNvPicPr preferRelativeResize="0"/>
          <p:nvPr/>
        </p:nvPicPr>
        <p:blipFill rotWithShape="1">
          <a:blip r:embed="rId3">
            <a:alphaModFix/>
          </a:blip>
          <a:srcRect l="49857" r="24546"/>
          <a:stretch/>
        </p:blipFill>
        <p:spPr>
          <a:xfrm>
            <a:off x="7169201" y="0"/>
            <a:ext cx="1974799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856277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/>
          <p:nvPr/>
        </p:nvSpPr>
        <p:spPr>
          <a:xfrm>
            <a:off x="3635942" y="1012245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33CCFF"/>
          </a:solidFill>
          <a:ln w="9525" cap="flat" cmpd="sng">
            <a:solidFill>
              <a:srgbClr val="162D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3797266" y="1171625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DEMO</a:t>
            </a:r>
          </a:p>
          <a:p>
            <a:pPr algn="ctr"/>
            <a:endParaRPr lang="en" sz="2400" dirty="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" sz="24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TIME</a:t>
            </a:r>
          </a:p>
          <a:p>
            <a:pPr algn="ctr"/>
            <a:r>
              <a:rPr lang="en" sz="24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(or add web picture here)</a:t>
            </a:r>
            <a:endParaRPr sz="2400" dirty="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Website</a:t>
            </a:r>
            <a:endParaRPr sz="2400" b="1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FFFFFF"/>
                </a:solidFill>
              </a:rPr>
              <a:t>Homepage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FFFFFF"/>
                </a:solidFill>
              </a:rPr>
              <a:t>Heatmap page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FFFFFF"/>
                </a:solidFill>
              </a:rPr>
              <a:t>Politician page</a:t>
            </a:r>
          </a:p>
          <a:p>
            <a:pPr marL="0" indent="0">
              <a:buNone/>
            </a:pPr>
            <a:endParaRPr lang="en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1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 idx="4294967295"/>
          </p:nvPr>
        </p:nvSpPr>
        <p:spPr>
          <a:xfrm>
            <a:off x="627220" y="1026549"/>
            <a:ext cx="50034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16A3E0"/>
                </a:solidFill>
              </a:rPr>
              <a:t>Hello!</a:t>
            </a:r>
            <a:endParaRPr sz="6000" dirty="0">
              <a:solidFill>
                <a:srgbClr val="16A3E0"/>
              </a:solidFill>
            </a:endParaRPr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4294967295"/>
          </p:nvPr>
        </p:nvSpPr>
        <p:spPr>
          <a:xfrm>
            <a:off x="627220" y="1754349"/>
            <a:ext cx="5003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200" b="1" dirty="0"/>
              <a:t>We are Winnie, Lei, Rob</a:t>
            </a:r>
            <a:endParaRPr sz="32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We are here because we care public health. </a:t>
            </a:r>
            <a:endParaRPr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You can find our project at </a:t>
            </a:r>
            <a:r>
              <a:rPr lang="en-US" dirty="0">
                <a:hlinkClick r:id="rId3"/>
              </a:rPr>
              <a:t>https://github.com/robeaseab/Air-Quality-and-Disease</a:t>
            </a:r>
            <a:endParaRPr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C9226-5CE1-CE42-B962-6AD744437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6" r="33974"/>
          <a:stretch/>
        </p:blipFill>
        <p:spPr>
          <a:xfrm>
            <a:off x="5648908" y="-9144"/>
            <a:ext cx="253288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ADCC8-7D6C-D947-BDA0-8781DCD8A2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/>
          <p:nvPr/>
        </p:nvSpPr>
        <p:spPr>
          <a:xfrm>
            <a:off x="4629822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33CCFF"/>
          </a:solidFill>
          <a:ln w="9525" cap="flat" cmpd="sng">
            <a:solidFill>
              <a:srgbClr val="162D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4766775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  <a:endParaRPr sz="10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Responsive webpage</a:t>
            </a:r>
            <a:endParaRPr sz="2400" b="1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60292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4294967295"/>
          </p:nvPr>
        </p:nvSpPr>
        <p:spPr>
          <a:xfrm>
            <a:off x="755125" y="1477700"/>
            <a:ext cx="50034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16A3E0"/>
                </a:solidFill>
              </a:rPr>
              <a:t>Thanks!</a:t>
            </a:r>
            <a:endParaRPr sz="6000">
              <a:solidFill>
                <a:srgbClr val="16A3E0"/>
              </a:solidFill>
            </a:endParaRPr>
          </a:p>
        </p:txBody>
      </p:sp>
      <p:sp>
        <p:nvSpPr>
          <p:cNvPr id="335" name="Google Shape;335;p36"/>
          <p:cNvSpPr txBox="1">
            <a:spLocks noGrp="1"/>
          </p:cNvSpPr>
          <p:nvPr>
            <p:ph type="body" idx="4294967295"/>
          </p:nvPr>
        </p:nvSpPr>
        <p:spPr>
          <a:xfrm>
            <a:off x="755125" y="2100750"/>
            <a:ext cx="5003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Any questions?</a:t>
            </a:r>
            <a:endParaRPr dirty="0"/>
          </a:p>
        </p:txBody>
      </p:sp>
      <p:pic>
        <p:nvPicPr>
          <p:cNvPr id="336" name="Google Shape;336;p36" descr="5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8701" y="0"/>
            <a:ext cx="2309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641BC-FF89-C241-A514-4F353951C2D3}"/>
              </a:ext>
            </a:extLst>
          </p:cNvPr>
          <p:cNvSpPr txBox="1"/>
          <p:nvPr/>
        </p:nvSpPr>
        <p:spPr>
          <a:xfrm>
            <a:off x="2398310" y="4576742"/>
            <a:ext cx="3360215" cy="56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B0F0"/>
                </a:solidFill>
              </a:rPr>
              <a:t>Presentation template by </a:t>
            </a:r>
            <a:r>
              <a:rPr lang="en-US" u="sng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B0F0"/>
                </a:solidFill>
              </a:rPr>
              <a:t>Photographs by </a:t>
            </a:r>
            <a:r>
              <a:rPr lang="en-US" u="sng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99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B721A-FCB9-C549-AADF-7E43C4C6A7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5617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Instructions for use</a:t>
            </a:r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2"/>
          </p:nvPr>
        </p:nvSpPr>
        <p:spPr>
          <a:xfrm>
            <a:off x="2801725" y="1446225"/>
            <a:ext cx="28044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/>
              <a:t>Click on the button under the presentation preview that says "Download as PowerPoint template". You will get a .pptx file that you can edit in PowerPoint.</a:t>
            </a:r>
            <a:endParaRPr sz="12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indent="0">
              <a:buNone/>
            </a:pPr>
            <a:endParaRPr sz="1200" b="1"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2"/>
          </p:nvPr>
        </p:nvSpPr>
        <p:spPr>
          <a:xfrm>
            <a:off x="457200" y="4210725"/>
            <a:ext cx="53013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000" b="1" dirty="0">
                <a:solidFill>
                  <a:srgbClr val="1155CC"/>
                </a:solidFill>
              </a:rPr>
              <a:t>More info on how to use this template at </a:t>
            </a:r>
            <a:r>
              <a:rPr lang="en" sz="1000" b="1" u="sng" dirty="0">
                <a:solidFill>
                  <a:srgbClr val="1155CC"/>
                </a:solidFill>
                <a:hlinkClick r:id="rId4"/>
              </a:rPr>
              <a:t>www.slidescarnival.com/help-use-presentation-template</a:t>
            </a:r>
            <a:endParaRPr sz="1000" b="1" dirty="0">
              <a:solidFill>
                <a:srgbClr val="1155CC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000" dirty="0">
                <a:solidFill>
                  <a:srgbClr val="1155CC"/>
                </a:solidFill>
              </a:rPr>
              <a:t>This template is free to use under </a:t>
            </a:r>
            <a:r>
              <a:rPr lang="en" sz="1000" u="sng" dirty="0">
                <a:solidFill>
                  <a:srgbClr val="1155CC"/>
                </a:solidFill>
                <a:hlinkClick r:id="rId5"/>
              </a:rPr>
              <a:t>Creative Commons Attribution license</a:t>
            </a:r>
            <a:r>
              <a:rPr lang="en" sz="1000" dirty="0">
                <a:solidFill>
                  <a:srgbClr val="1155CC"/>
                </a:solidFill>
              </a:rPr>
              <a:t>. You can keep the Credits slide or mention </a:t>
            </a:r>
            <a:r>
              <a:rPr lang="en" sz="1000" dirty="0" err="1">
                <a:solidFill>
                  <a:srgbClr val="1155CC"/>
                </a:solidFill>
              </a:rPr>
              <a:t>SlidesCarnival</a:t>
            </a:r>
            <a:r>
              <a:rPr lang="en" sz="1000" dirty="0">
                <a:solidFill>
                  <a:srgbClr val="1155CC"/>
                </a:solidFill>
              </a:rPr>
              <a:t> and other resources used in a slide footer.</a:t>
            </a:r>
            <a:endParaRPr sz="1000" dirty="0">
              <a:solidFill>
                <a:srgbClr val="1155CC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1000" dirty="0">
              <a:solidFill>
                <a:srgbClr val="1155CC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sz="1000" dirty="0">
              <a:solidFill>
                <a:srgbClr val="1155CC"/>
              </a:solidFill>
            </a:endParaRPr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body" idx="1"/>
          </p:nvPr>
        </p:nvSpPr>
        <p:spPr>
          <a:xfrm>
            <a:off x="457200" y="1446225"/>
            <a:ext cx="22113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/>
              <a:t>Click on the button under the presentation preview that says "Use as Google Slides Theme".</a:t>
            </a:r>
            <a:endParaRPr sz="12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/>
              <a:t>You have to be signed in to your Google account.</a:t>
            </a:r>
            <a:endParaRPr sz="1200"/>
          </a:p>
          <a:p>
            <a:pPr marL="0" indent="0">
              <a:buNone/>
            </a:pP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878750"/>
            <a:ext cx="65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FFFFFF"/>
                </a:solidFill>
              </a:rPr>
              <a:t>Big concept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944950"/>
            <a:ext cx="471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>
                <a:solidFill>
                  <a:srgbClr val="FFFFFF"/>
                </a:solidFill>
              </a:rPr>
              <a:t>Bring the attention of your audience over a key concept using icons or illustrations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6068197" y="2435701"/>
            <a:ext cx="218604" cy="2087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5725193" y="493181"/>
            <a:ext cx="1478365" cy="1478741"/>
            <a:chOff x="6654650" y="3665275"/>
            <a:chExt cx="409100" cy="409125"/>
          </a:xfrm>
        </p:grpSpPr>
        <p:sp>
          <p:nvSpPr>
            <p:cNvPr id="162" name="Google Shape;16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4" name="Google Shape;164;p19"/>
          <p:cNvSpPr/>
          <p:nvPr/>
        </p:nvSpPr>
        <p:spPr>
          <a:xfrm rot="2467125">
            <a:off x="4799066" y="658834"/>
            <a:ext cx="303745" cy="29005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5" name="Google Shape;165;p19"/>
          <p:cNvSpPr/>
          <p:nvPr/>
        </p:nvSpPr>
        <p:spPr>
          <a:xfrm rot="-1609080">
            <a:off x="5338910" y="1128185"/>
            <a:ext cx="218605" cy="20873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6" name="Google Shape;166;p19"/>
          <p:cNvSpPr/>
          <p:nvPr/>
        </p:nvSpPr>
        <p:spPr>
          <a:xfrm rot="2926152">
            <a:off x="7230015" y="1548702"/>
            <a:ext cx="163711" cy="1563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 rot="-1609210">
            <a:off x="7270042" y="862994"/>
            <a:ext cx="83659" cy="798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grpSp>
        <p:nvGrpSpPr>
          <p:cNvPr id="169" name="Google Shape;169;p19"/>
          <p:cNvGrpSpPr/>
          <p:nvPr/>
        </p:nvGrpSpPr>
        <p:grpSpPr>
          <a:xfrm rot="1056990">
            <a:off x="4094029" y="1826101"/>
            <a:ext cx="883248" cy="883313"/>
            <a:chOff x="570875" y="4322250"/>
            <a:chExt cx="443300" cy="443325"/>
          </a:xfrm>
        </p:grpSpPr>
        <p:sp>
          <p:nvSpPr>
            <p:cNvPr id="170" name="Google Shape;170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Credits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Special thanks to all the people who made and released these awesome resources for free:</a:t>
            </a:r>
            <a:endParaRPr dirty="0"/>
          </a:p>
          <a:p>
            <a:pPr>
              <a:lnSpc>
                <a:spcPct val="115000"/>
              </a:lnSpc>
            </a:pPr>
            <a:r>
              <a:rPr lang="en" dirty="0"/>
              <a:t>Presentation template by </a:t>
            </a:r>
            <a:r>
              <a:rPr lang="en" u="sng" dirty="0">
                <a:solidFill>
                  <a:srgbClr val="16A3E0"/>
                </a:solidFill>
                <a:hlinkClick r:id="rId3"/>
              </a:rPr>
              <a:t>SlidesCarnival</a:t>
            </a:r>
            <a:endParaRPr dirty="0">
              <a:solidFill>
                <a:srgbClr val="16A3E0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Photographs by </a:t>
            </a:r>
            <a:r>
              <a:rPr lang="en" u="sng" dirty="0">
                <a:solidFill>
                  <a:srgbClr val="16A3E0"/>
                </a:solidFill>
                <a:hlinkClick r:id="rId4"/>
              </a:rPr>
              <a:t>Unsplash</a:t>
            </a:r>
            <a:endParaRPr dirty="0">
              <a:solidFill>
                <a:srgbClr val="16A3E0"/>
              </a:solidFill>
            </a:endParaRPr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 dirty="0"/>
              <a:t>This presentation uses the following typographies and colors:</a:t>
            </a:r>
            <a:endParaRPr sz="1400" dirty="0"/>
          </a:p>
          <a:p>
            <a:pPr indent="-317492">
              <a:lnSpc>
                <a:spcPct val="115000"/>
              </a:lnSpc>
              <a:buSzPts val="1400"/>
            </a:pPr>
            <a:r>
              <a:rPr lang="en" sz="1400" dirty="0"/>
              <a:t>Titles: </a:t>
            </a:r>
            <a:r>
              <a:rPr lang="en" sz="1400" b="1" dirty="0"/>
              <a:t>Droid serif</a:t>
            </a:r>
            <a:endParaRPr sz="1400" b="1" dirty="0"/>
          </a:p>
          <a:p>
            <a:pPr indent="-317492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Body copy: </a:t>
            </a:r>
            <a:r>
              <a:rPr lang="en" sz="1400" b="1" dirty="0" err="1"/>
              <a:t>Pontano</a:t>
            </a:r>
            <a:r>
              <a:rPr lang="en" sz="1400" b="1" dirty="0"/>
              <a:t> Sans</a:t>
            </a:r>
            <a:endParaRPr sz="1400" b="1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sz="14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dirty="0"/>
              <a:t>You can download the fonts on these pages:</a:t>
            </a:r>
            <a:endParaRPr sz="14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rgbClr val="16A3E0"/>
                </a:solidFill>
                <a:hlinkClick r:id="rId3"/>
              </a:rPr>
              <a:t>https://www.fontsquirrel.com/fonts/droid-serif</a:t>
            </a:r>
            <a:endParaRPr sz="1400" dirty="0">
              <a:solidFill>
                <a:srgbClr val="16A3E0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rgbClr val="16A3E0"/>
                </a:solidFill>
                <a:hlinkClick r:id="rId4"/>
              </a:rPr>
              <a:t>http://www.1001fonts.com/pontano-sans-font.html</a:t>
            </a:r>
            <a:endParaRPr sz="1400" dirty="0">
              <a:solidFill>
                <a:srgbClr val="16A3E0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sz="1400" dirty="0"/>
          </a:p>
          <a:p>
            <a:pPr indent="-317492">
              <a:lnSpc>
                <a:spcPct val="115000"/>
              </a:lnSpc>
              <a:buSzPts val="1400"/>
            </a:pPr>
            <a:r>
              <a:rPr lang="en" sz="1400" dirty="0"/>
              <a:t>Cyan </a:t>
            </a:r>
            <a:r>
              <a:rPr lang="en" sz="1400" b="1" dirty="0">
                <a:solidFill>
                  <a:srgbClr val="33CCFF"/>
                </a:solidFill>
              </a:rPr>
              <a:t>#33ccff</a:t>
            </a:r>
            <a:endParaRPr sz="1400" dirty="0"/>
          </a:p>
          <a:p>
            <a:pPr indent="-317492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Navy </a:t>
            </a:r>
            <a:r>
              <a:rPr lang="en" sz="1400" b="1" dirty="0"/>
              <a:t>#162d5a</a:t>
            </a:r>
            <a:endParaRPr sz="1400" dirty="0"/>
          </a:p>
          <a:p>
            <a:pPr indent="-317492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Turquoise </a:t>
            </a:r>
            <a:r>
              <a:rPr lang="en" sz="1400" b="1" dirty="0">
                <a:solidFill>
                  <a:srgbClr val="33CCCC"/>
                </a:solidFill>
              </a:rPr>
              <a:t>#33cccc</a:t>
            </a:r>
            <a:endParaRPr sz="1400" dirty="0"/>
          </a:p>
          <a:p>
            <a:pPr indent="-317492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Fluor green </a:t>
            </a:r>
            <a:r>
              <a:rPr lang="en" sz="1400" b="1" dirty="0">
                <a:solidFill>
                  <a:srgbClr val="A7EA52"/>
                </a:solidFill>
              </a:rPr>
              <a:t>#a7ea52</a:t>
            </a:r>
            <a:r>
              <a:rPr lang="en" sz="1400" dirty="0"/>
              <a:t> </a:t>
            </a:r>
            <a:endParaRPr sz="1400" b="1" dirty="0"/>
          </a:p>
        </p:txBody>
      </p:sp>
      <p:sp>
        <p:nvSpPr>
          <p:cNvPr id="350" name="Google Shape;350;p38"/>
          <p:cNvSpPr txBox="1"/>
          <p:nvPr/>
        </p:nvSpPr>
        <p:spPr>
          <a:xfrm>
            <a:off x="7364925" y="964875"/>
            <a:ext cx="1558200" cy="3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33CC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51" name="Google Shape;351;p3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357" name="Google Shape;357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3" name="Google Shape;363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364" name="Google Shape;364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6" name="Google Shape;366;p39"/>
          <p:cNvGrpSpPr/>
          <p:nvPr/>
        </p:nvGrpSpPr>
        <p:grpSpPr>
          <a:xfrm>
            <a:off x="1481925" y="404600"/>
            <a:ext cx="355300" cy="312413"/>
            <a:chOff x="1928175" y="312600"/>
            <a:chExt cx="425000" cy="373700"/>
          </a:xfrm>
        </p:grpSpPr>
        <p:sp>
          <p:nvSpPr>
            <p:cNvPr id="367" name="Google Shape;367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69" name="Google Shape;369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2661149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1" name="Google Shape;371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372" name="Google Shape;372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5" name="Google Shape;375;p39"/>
          <p:cNvGrpSpPr/>
          <p:nvPr/>
        </p:nvGrpSpPr>
        <p:grpSpPr>
          <a:xfrm>
            <a:off x="3745731" y="362236"/>
            <a:ext cx="335905" cy="397142"/>
            <a:chOff x="4636075" y="261925"/>
            <a:chExt cx="401800" cy="475050"/>
          </a:xfrm>
        </p:grpSpPr>
        <p:sp>
          <p:nvSpPr>
            <p:cNvPr id="376" name="Google Shape;376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0" name="Google Shape;380;p39"/>
          <p:cNvSpPr/>
          <p:nvPr/>
        </p:nvSpPr>
        <p:spPr>
          <a:xfrm>
            <a:off x="4284931" y="39286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1" name="Google Shape;381;p39"/>
          <p:cNvGrpSpPr/>
          <p:nvPr/>
        </p:nvGrpSpPr>
        <p:grpSpPr>
          <a:xfrm>
            <a:off x="4872283" y="395424"/>
            <a:ext cx="336908" cy="330262"/>
            <a:chOff x="5983625" y="301625"/>
            <a:chExt cx="403000" cy="395050"/>
          </a:xfrm>
        </p:grpSpPr>
        <p:sp>
          <p:nvSpPr>
            <p:cNvPr id="382" name="Google Shape;382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5438359" y="392854"/>
            <a:ext cx="331808" cy="331307"/>
            <a:chOff x="6660750" y="298550"/>
            <a:chExt cx="396900" cy="396300"/>
          </a:xfrm>
        </p:grpSpPr>
        <p:sp>
          <p:nvSpPr>
            <p:cNvPr id="403" name="Google Shape;403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06" name="Google Shape;406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9" name="Google Shape;409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10" name="Google Shape;410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3" name="Google Shape;413;p39"/>
          <p:cNvGrpSpPr/>
          <p:nvPr/>
        </p:nvGrpSpPr>
        <p:grpSpPr>
          <a:xfrm>
            <a:off x="1480401" y="975274"/>
            <a:ext cx="358351" cy="298118"/>
            <a:chOff x="1926350" y="995225"/>
            <a:chExt cx="428650" cy="356600"/>
          </a:xfrm>
        </p:grpSpPr>
        <p:sp>
          <p:nvSpPr>
            <p:cNvPr id="414" name="Google Shape;414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18" name="Google Shape;418;p39"/>
          <p:cNvSpPr/>
          <p:nvPr/>
        </p:nvSpPr>
        <p:spPr>
          <a:xfrm>
            <a:off x="2048085" y="950289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2612156" y="967657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0" name="Google Shape;420;p39"/>
          <p:cNvSpPr/>
          <p:nvPr/>
        </p:nvSpPr>
        <p:spPr>
          <a:xfrm>
            <a:off x="3180804" y="970207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1" name="Google Shape;421;p39"/>
          <p:cNvSpPr/>
          <p:nvPr/>
        </p:nvSpPr>
        <p:spPr>
          <a:xfrm>
            <a:off x="3755577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4302632" y="952828"/>
            <a:ext cx="349155" cy="349657"/>
            <a:chOff x="5302225" y="968375"/>
            <a:chExt cx="417650" cy="418250"/>
          </a:xfrm>
        </p:grpSpPr>
        <p:sp>
          <p:nvSpPr>
            <p:cNvPr id="423" name="Google Shape;423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5" name="Google Shape;425;p39"/>
          <p:cNvGrpSpPr/>
          <p:nvPr/>
        </p:nvGrpSpPr>
        <p:grpSpPr>
          <a:xfrm>
            <a:off x="4824296" y="913515"/>
            <a:ext cx="432881" cy="421637"/>
            <a:chOff x="5926225" y="921350"/>
            <a:chExt cx="517800" cy="504350"/>
          </a:xfrm>
        </p:grpSpPr>
        <p:sp>
          <p:nvSpPr>
            <p:cNvPr id="426" name="Google Shape;426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8" name="Google Shape;428;p39"/>
          <p:cNvGrpSpPr/>
          <p:nvPr/>
        </p:nvGrpSpPr>
        <p:grpSpPr>
          <a:xfrm>
            <a:off x="5402118" y="921687"/>
            <a:ext cx="404290" cy="405314"/>
            <a:chOff x="6617400" y="931125"/>
            <a:chExt cx="483600" cy="484825"/>
          </a:xfrm>
        </p:grpSpPr>
        <p:sp>
          <p:nvSpPr>
            <p:cNvPr id="429" name="Google Shape;429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1" name="Google Shape;431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32" name="Google Shape;432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4" name="Google Shape;434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35" name="Google Shape;435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9" name="Google Shape;439;p39"/>
          <p:cNvGrpSpPr/>
          <p:nvPr/>
        </p:nvGrpSpPr>
        <p:grpSpPr>
          <a:xfrm>
            <a:off x="1476827" y="1505110"/>
            <a:ext cx="365499" cy="365499"/>
            <a:chOff x="1922075" y="1629000"/>
            <a:chExt cx="437200" cy="437200"/>
          </a:xfrm>
        </p:grpSpPr>
        <p:sp>
          <p:nvSpPr>
            <p:cNvPr id="440" name="Google Shape;440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2" name="Google Shape;442;p39"/>
          <p:cNvGrpSpPr/>
          <p:nvPr/>
        </p:nvGrpSpPr>
        <p:grpSpPr>
          <a:xfrm>
            <a:off x="2038828" y="1503585"/>
            <a:ext cx="368551" cy="368551"/>
            <a:chOff x="2594325" y="1627175"/>
            <a:chExt cx="440850" cy="440850"/>
          </a:xfrm>
        </p:grpSpPr>
        <p:sp>
          <p:nvSpPr>
            <p:cNvPr id="443" name="Google Shape;443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46" name="Google Shape;446;p39"/>
          <p:cNvSpPr/>
          <p:nvPr/>
        </p:nvSpPr>
        <p:spPr>
          <a:xfrm>
            <a:off x="2618783" y="1519982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47" name="Google Shape;447;p39"/>
          <p:cNvGrpSpPr/>
          <p:nvPr/>
        </p:nvGrpSpPr>
        <p:grpSpPr>
          <a:xfrm>
            <a:off x="3200596" y="1476018"/>
            <a:ext cx="299121" cy="423685"/>
            <a:chOff x="3984000" y="1594200"/>
            <a:chExt cx="357800" cy="506800"/>
          </a:xfrm>
        </p:grpSpPr>
        <p:sp>
          <p:nvSpPr>
            <p:cNvPr id="448" name="Google Shape;448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0" name="Google Shape;450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51" name="Google Shape;451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6" name="Google Shape;456;p39"/>
          <p:cNvGrpSpPr/>
          <p:nvPr/>
        </p:nvGrpSpPr>
        <p:grpSpPr>
          <a:xfrm>
            <a:off x="4299058" y="1507659"/>
            <a:ext cx="356303" cy="360400"/>
            <a:chOff x="5297950" y="1632050"/>
            <a:chExt cx="426200" cy="431100"/>
          </a:xfrm>
        </p:grpSpPr>
        <p:sp>
          <p:nvSpPr>
            <p:cNvPr id="457" name="Google Shape;457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4861561" y="1496958"/>
            <a:ext cx="358351" cy="381822"/>
            <a:chOff x="5970800" y="1619250"/>
            <a:chExt cx="428650" cy="456725"/>
          </a:xfrm>
        </p:grpSpPr>
        <p:sp>
          <p:nvSpPr>
            <p:cNvPr id="460" name="Google Shape;460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5" name="Google Shape;465;p39"/>
          <p:cNvGrpSpPr/>
          <p:nvPr/>
        </p:nvGrpSpPr>
        <p:grpSpPr>
          <a:xfrm>
            <a:off x="5408765" y="1492361"/>
            <a:ext cx="401719" cy="366502"/>
            <a:chOff x="6625350" y="1613750"/>
            <a:chExt cx="480525" cy="438400"/>
          </a:xfrm>
        </p:grpSpPr>
        <p:sp>
          <p:nvSpPr>
            <p:cNvPr id="466" name="Google Shape;466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1" name="Google Shape;471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72" name="Google Shape;472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76" name="Google Shape;476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7" name="Google Shape;477;p39"/>
          <p:cNvSpPr/>
          <p:nvPr/>
        </p:nvSpPr>
        <p:spPr>
          <a:xfrm>
            <a:off x="1499858" y="2091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8" name="Google Shape;478;p39"/>
          <p:cNvSpPr/>
          <p:nvPr/>
        </p:nvSpPr>
        <p:spPr>
          <a:xfrm>
            <a:off x="2063407" y="2091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79" name="Google Shape;479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0" name="Google Shape;480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2" name="Google Shape;482;p39"/>
          <p:cNvGrpSpPr/>
          <p:nvPr/>
        </p:nvGrpSpPr>
        <p:grpSpPr>
          <a:xfrm>
            <a:off x="3843752" y="2090603"/>
            <a:ext cx="139863" cy="317513"/>
            <a:chOff x="4753325" y="2329350"/>
            <a:chExt cx="167300" cy="379800"/>
          </a:xfrm>
        </p:grpSpPr>
        <p:sp>
          <p:nvSpPr>
            <p:cNvPr id="483" name="Google Shape;483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6" name="Google Shape;486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8" name="Google Shape;488;p39"/>
          <p:cNvSpPr/>
          <p:nvPr/>
        </p:nvSpPr>
        <p:spPr>
          <a:xfrm>
            <a:off x="4317600" y="2083008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9" name="Google Shape;489;p39"/>
          <p:cNvGrpSpPr/>
          <p:nvPr/>
        </p:nvGrpSpPr>
        <p:grpSpPr>
          <a:xfrm>
            <a:off x="4865134" y="2089057"/>
            <a:ext cx="351204" cy="324661"/>
            <a:chOff x="5975075" y="2327500"/>
            <a:chExt cx="420100" cy="388350"/>
          </a:xfrm>
        </p:grpSpPr>
        <p:sp>
          <p:nvSpPr>
            <p:cNvPr id="490" name="Google Shape;490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5496545" y="2079358"/>
            <a:ext cx="215437" cy="351204"/>
            <a:chOff x="6730350" y="2315900"/>
            <a:chExt cx="257700" cy="420100"/>
          </a:xfrm>
        </p:grpSpPr>
        <p:sp>
          <p:nvSpPr>
            <p:cNvPr id="493" name="Google Shape;493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8" name="Google Shape;498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99" name="Google Shape;499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>
            <a:off x="1492208" y="2600115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2" name="Google Shape;502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2029631" y="2628590"/>
            <a:ext cx="386943" cy="372647"/>
            <a:chOff x="2583325" y="2972875"/>
            <a:chExt cx="462850" cy="445750"/>
          </a:xfrm>
        </p:grpSpPr>
        <p:sp>
          <p:nvSpPr>
            <p:cNvPr id="504" name="Google Shape;504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6" name="Google Shape;506;p39"/>
          <p:cNvGrpSpPr/>
          <p:nvPr/>
        </p:nvGrpSpPr>
        <p:grpSpPr>
          <a:xfrm>
            <a:off x="2579887" y="2684247"/>
            <a:ext cx="413486" cy="261355"/>
            <a:chOff x="3241525" y="3039450"/>
            <a:chExt cx="494600" cy="312625"/>
          </a:xfrm>
        </p:grpSpPr>
        <p:sp>
          <p:nvSpPr>
            <p:cNvPr id="507" name="Google Shape;507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9" name="Google Shape;509;p39"/>
          <p:cNvSpPr/>
          <p:nvPr/>
        </p:nvSpPr>
        <p:spPr>
          <a:xfrm>
            <a:off x="3736181" y="2637381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0" name="Google Shape;510;p39"/>
          <p:cNvGrpSpPr/>
          <p:nvPr/>
        </p:nvGrpSpPr>
        <p:grpSpPr>
          <a:xfrm>
            <a:off x="4263319" y="2656680"/>
            <a:ext cx="427781" cy="316489"/>
            <a:chOff x="5255200" y="3006475"/>
            <a:chExt cx="511700" cy="378575"/>
          </a:xfrm>
        </p:grpSpPr>
        <p:sp>
          <p:nvSpPr>
            <p:cNvPr id="511" name="Google Shape;511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3177104" y="2638309"/>
            <a:ext cx="346104" cy="353231"/>
            <a:chOff x="3955900" y="2984500"/>
            <a:chExt cx="414000" cy="422525"/>
          </a:xfrm>
        </p:grpSpPr>
        <p:sp>
          <p:nvSpPr>
            <p:cNvPr id="514" name="Google Shape;514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7" name="Google Shape;517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4906165" y="2621037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9" name="Google Shape;519;p39"/>
          <p:cNvGrpSpPr/>
          <p:nvPr/>
        </p:nvGrpSpPr>
        <p:grpSpPr>
          <a:xfrm>
            <a:off x="5472050" y="2633188"/>
            <a:ext cx="264427" cy="375719"/>
            <a:chOff x="6701050" y="2978375"/>
            <a:chExt cx="316300" cy="449425"/>
          </a:xfrm>
        </p:grpSpPr>
        <p:sp>
          <p:nvSpPr>
            <p:cNvPr id="520" name="Google Shape;520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2" name="Google Shape;522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23" name="Google Shape;523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7" name="Google Shape;527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28" name="Google Shape;528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39"/>
          <p:cNvGrpSpPr/>
          <p:nvPr/>
        </p:nvGrpSpPr>
        <p:grpSpPr>
          <a:xfrm>
            <a:off x="2043425" y="3227856"/>
            <a:ext cx="359355" cy="301190"/>
            <a:chOff x="2599825" y="3689700"/>
            <a:chExt cx="429850" cy="360275"/>
          </a:xfrm>
        </p:grpSpPr>
        <p:sp>
          <p:nvSpPr>
            <p:cNvPr id="532" name="Google Shape;532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4" name="Google Shape;534;p39"/>
          <p:cNvGrpSpPr/>
          <p:nvPr/>
        </p:nvGrpSpPr>
        <p:grpSpPr>
          <a:xfrm>
            <a:off x="2624300" y="3196715"/>
            <a:ext cx="324661" cy="338956"/>
            <a:chOff x="3294650" y="3652450"/>
            <a:chExt cx="388350" cy="405450"/>
          </a:xfrm>
        </p:grpSpPr>
        <p:sp>
          <p:nvSpPr>
            <p:cNvPr id="535" name="Google Shape;535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539" name="Google Shape;539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545" name="Google Shape;545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301107" y="3211533"/>
            <a:ext cx="352207" cy="333836"/>
            <a:chOff x="5300400" y="3670175"/>
            <a:chExt cx="421300" cy="399325"/>
          </a:xfrm>
        </p:grpSpPr>
        <p:sp>
          <p:nvSpPr>
            <p:cNvPr id="548" name="Google Shape;548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3" name="Google Shape;553;p39"/>
          <p:cNvSpPr/>
          <p:nvPr/>
        </p:nvSpPr>
        <p:spPr>
          <a:xfrm>
            <a:off x="4844905" y="3182558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4" name="Google Shape;554;p39"/>
          <p:cNvGrpSpPr/>
          <p:nvPr/>
        </p:nvGrpSpPr>
        <p:grpSpPr>
          <a:xfrm>
            <a:off x="5433259" y="3207436"/>
            <a:ext cx="342008" cy="342029"/>
            <a:chOff x="6654650" y="3665275"/>
            <a:chExt cx="409100" cy="409125"/>
          </a:xfrm>
        </p:grpSpPr>
        <p:sp>
          <p:nvSpPr>
            <p:cNvPr id="555" name="Google Shape;555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7" name="Google Shape;557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558" name="Google Shape;558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2" name="Google Shape;562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3" name="Google Shape;563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564" name="Google Shape;564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7" name="Google Shape;567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568" name="Google Shape;568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1" name="Google Shape;571;p39"/>
          <p:cNvSpPr/>
          <p:nvPr/>
        </p:nvSpPr>
        <p:spPr>
          <a:xfrm>
            <a:off x="3180304" y="3772128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2" name="Google Shape;572;p39"/>
          <p:cNvSpPr/>
          <p:nvPr/>
        </p:nvSpPr>
        <p:spPr>
          <a:xfrm>
            <a:off x="2616755" y="3793572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3" name="Google Shape;573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4" name="Google Shape;574;p39"/>
          <p:cNvGrpSpPr/>
          <p:nvPr/>
        </p:nvGrpSpPr>
        <p:grpSpPr>
          <a:xfrm>
            <a:off x="4280687" y="3775561"/>
            <a:ext cx="393045" cy="332833"/>
            <a:chOff x="5275975" y="4344850"/>
            <a:chExt cx="470150" cy="398125"/>
          </a:xfrm>
        </p:grpSpPr>
        <p:sp>
          <p:nvSpPr>
            <p:cNvPr id="575" name="Google Shape;575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8" name="Google Shape;578;p39"/>
          <p:cNvSpPr/>
          <p:nvPr/>
        </p:nvSpPr>
        <p:spPr>
          <a:xfrm>
            <a:off x="4864302" y="3765503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9" name="Google Shape;579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580" name="Google Shape;580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3" name="Google Shape;583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4" name="Google Shape;584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585" name="Google Shape;585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0" name="Google Shape;590;p39"/>
          <p:cNvGrpSpPr/>
          <p:nvPr/>
        </p:nvGrpSpPr>
        <p:grpSpPr>
          <a:xfrm>
            <a:off x="1506944" y="4311019"/>
            <a:ext cx="305265" cy="388970"/>
            <a:chOff x="1958100" y="4985350"/>
            <a:chExt cx="365150" cy="465275"/>
          </a:xfrm>
        </p:grpSpPr>
        <p:sp>
          <p:nvSpPr>
            <p:cNvPr id="591" name="Google Shape;591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4" name="Google Shape;594;p39"/>
          <p:cNvGrpSpPr/>
          <p:nvPr/>
        </p:nvGrpSpPr>
        <p:grpSpPr>
          <a:xfrm>
            <a:off x="2048003" y="4325816"/>
            <a:ext cx="350200" cy="359877"/>
            <a:chOff x="2605300" y="5003050"/>
            <a:chExt cx="418900" cy="430475"/>
          </a:xfrm>
        </p:grpSpPr>
        <p:sp>
          <p:nvSpPr>
            <p:cNvPr id="595" name="Google Shape;595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2577337" y="4333487"/>
            <a:ext cx="418585" cy="344056"/>
            <a:chOff x="3238475" y="5012225"/>
            <a:chExt cx="500700" cy="411550"/>
          </a:xfrm>
        </p:grpSpPr>
        <p:sp>
          <p:nvSpPr>
            <p:cNvPr id="599" name="Google Shape;599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4" name="Google Shape;604;p39"/>
          <p:cNvGrpSpPr/>
          <p:nvPr/>
        </p:nvGrpSpPr>
        <p:grpSpPr>
          <a:xfrm>
            <a:off x="3683970" y="4296724"/>
            <a:ext cx="459424" cy="417561"/>
            <a:chOff x="4562200" y="4968250"/>
            <a:chExt cx="549550" cy="499475"/>
          </a:xfrm>
        </p:grpSpPr>
        <p:sp>
          <p:nvSpPr>
            <p:cNvPr id="605" name="Google Shape;605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0" name="Google Shape;610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11" name="Google Shape;611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3" name="Google Shape;613;p39"/>
          <p:cNvGrpSpPr/>
          <p:nvPr/>
        </p:nvGrpSpPr>
        <p:grpSpPr>
          <a:xfrm>
            <a:off x="4251594" y="4289074"/>
            <a:ext cx="451252" cy="432860"/>
            <a:chOff x="5241175" y="4959100"/>
            <a:chExt cx="539775" cy="517775"/>
          </a:xfrm>
        </p:grpSpPr>
        <p:sp>
          <p:nvSpPr>
            <p:cNvPr id="614" name="Google Shape;614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0" name="Google Shape;620;p39"/>
          <p:cNvSpPr/>
          <p:nvPr/>
        </p:nvSpPr>
        <p:spPr>
          <a:xfrm>
            <a:off x="4842355" y="4395913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21" name="Google Shape;621;p39"/>
          <p:cNvGrpSpPr/>
          <p:nvPr/>
        </p:nvGrpSpPr>
        <p:grpSpPr>
          <a:xfrm>
            <a:off x="5458779" y="4353383"/>
            <a:ext cx="289444" cy="332833"/>
            <a:chOff x="6685175" y="5036025"/>
            <a:chExt cx="346225" cy="398125"/>
          </a:xfrm>
        </p:grpSpPr>
        <p:sp>
          <p:nvSpPr>
            <p:cNvPr id="622" name="Google Shape;622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7" name="Google Shape;627;p39"/>
          <p:cNvGrpSpPr/>
          <p:nvPr/>
        </p:nvGrpSpPr>
        <p:grpSpPr>
          <a:xfrm>
            <a:off x="6359618" y="2410999"/>
            <a:ext cx="432570" cy="421334"/>
            <a:chOff x="5926225" y="921350"/>
            <a:chExt cx="517800" cy="504350"/>
          </a:xfrm>
        </p:grpSpPr>
        <p:sp>
          <p:nvSpPr>
            <p:cNvPr id="628" name="Google Shape;628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0" name="Google Shape;630;p39"/>
          <p:cNvSpPr/>
          <p:nvPr/>
        </p:nvSpPr>
        <p:spPr>
          <a:xfrm>
            <a:off x="6553538" y="2647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1" name="Google Shape;631;p39"/>
          <p:cNvGrpSpPr/>
          <p:nvPr/>
        </p:nvGrpSpPr>
        <p:grpSpPr>
          <a:xfrm>
            <a:off x="7244605" y="2390380"/>
            <a:ext cx="432570" cy="421334"/>
            <a:chOff x="5926225" y="921350"/>
            <a:chExt cx="517800" cy="504350"/>
          </a:xfrm>
        </p:grpSpPr>
        <p:sp>
          <p:nvSpPr>
            <p:cNvPr id="632" name="Google Shape;632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4" name="Google Shape;634;p39"/>
          <p:cNvSpPr/>
          <p:nvPr/>
        </p:nvSpPr>
        <p:spPr>
          <a:xfrm>
            <a:off x="7438526" y="2626437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33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5" name="Google Shape;635;p39"/>
          <p:cNvGrpSpPr/>
          <p:nvPr/>
        </p:nvGrpSpPr>
        <p:grpSpPr>
          <a:xfrm>
            <a:off x="6359886" y="3139422"/>
            <a:ext cx="1075937" cy="1047989"/>
            <a:chOff x="5926225" y="921350"/>
            <a:chExt cx="517800" cy="504350"/>
          </a:xfrm>
        </p:grpSpPr>
        <p:sp>
          <p:nvSpPr>
            <p:cNvPr id="636" name="Google Shape;636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8" name="Google Shape;638;p39"/>
          <p:cNvSpPr/>
          <p:nvPr/>
        </p:nvSpPr>
        <p:spPr>
          <a:xfrm>
            <a:off x="6842199" y="372651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33CC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9" name="Google Shape;639;p39"/>
          <p:cNvSpPr txBox="1"/>
          <p:nvPr/>
        </p:nvSpPr>
        <p:spPr>
          <a:xfrm>
            <a:off x="6248575" y="312075"/>
            <a:ext cx="17835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900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. 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>
              <a:buClr>
                <a:schemeClr val="dk1"/>
              </a:buClr>
              <a:buSzPts val="1100"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This means that you can: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189" indent="-285743">
              <a:buClr>
                <a:srgbClr val="FFFFFF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Resize them without losing quality.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189" indent="-285743">
              <a:buClr>
                <a:srgbClr val="FFFFFF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Change fill color and opacity.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189" indent="-285743">
              <a:buClr>
                <a:srgbClr val="FFFFFF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Change line color, width and style.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Isn’t that nice? :)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Examples: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>
              <a:buClr>
                <a:schemeClr val="dk1"/>
              </a:buClr>
              <a:buSzPts val="1100"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40" name="Google Shape;640;p3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"/>
          <p:cNvSpPr txBox="1"/>
          <p:nvPr/>
        </p:nvSpPr>
        <p:spPr>
          <a:xfrm>
            <a:off x="1935250" y="914275"/>
            <a:ext cx="5971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Now you can use any emoji as an icon!</a:t>
            </a: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r>
              <a:rPr lang="en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>
              <a:buClr>
                <a:schemeClr val="dk1"/>
              </a:buClr>
              <a:buSzPts val="1100"/>
            </a:pP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46" name="Google Shape;646;p40"/>
          <p:cNvSpPr txBox="1"/>
          <p:nvPr/>
        </p:nvSpPr>
        <p:spPr>
          <a:xfrm>
            <a:off x="5795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36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33CCFF"/>
                </a:solidFill>
                <a:highlight>
                  <a:srgbClr val="162D5A"/>
                </a:highlight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sz="2400">
                <a:solidFill>
                  <a:srgbClr val="FFFFFF"/>
                </a:solidFill>
                <a:highlight>
                  <a:srgbClr val="162D5A"/>
                </a:highlight>
                <a:latin typeface="Pontano Sans"/>
                <a:ea typeface="Pontano Sans"/>
                <a:cs typeface="Pontano Sans"/>
                <a:sym typeface="Pontano Sans"/>
              </a:rPr>
              <a:t>and many more...</a:t>
            </a:r>
            <a:endParaRPr sz="2400">
              <a:solidFill>
                <a:srgbClr val="FFFFFF"/>
              </a:solidFill>
              <a:highlight>
                <a:srgbClr val="162D5A"/>
              </a:highlight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47" name="Google Shape;647;p40"/>
          <p:cNvSpPr txBox="1"/>
          <p:nvPr/>
        </p:nvSpPr>
        <p:spPr>
          <a:xfrm>
            <a:off x="4203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9600">
                <a:solidFill>
                  <a:srgbClr val="A7EA52"/>
                </a:solidFill>
              </a:rPr>
              <a:t>😉</a:t>
            </a:r>
            <a:endParaRPr sz="9600">
              <a:solidFill>
                <a:srgbClr val="A7EA52"/>
              </a:solidFill>
            </a:endParaRPr>
          </a:p>
        </p:txBody>
      </p:sp>
      <p:sp>
        <p:nvSpPr>
          <p:cNvPr id="648" name="Google Shape;648;p40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E248B-CEFE-9241-B524-FD99377BA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8F1376-E2F1-B44B-A90B-4738F44DB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" r="1" b="51305"/>
          <a:stretch/>
        </p:blipFill>
        <p:spPr>
          <a:xfrm>
            <a:off x="-12726" y="0"/>
            <a:ext cx="9169452" cy="4539997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0D5B9-01AB-A744-ACFE-49D1B41E4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6" t="90140"/>
          <a:stretch/>
        </p:blipFill>
        <p:spPr>
          <a:xfrm>
            <a:off x="100584" y="4539997"/>
            <a:ext cx="9030690" cy="7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0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48E98-F920-2A41-9301-30A1ACEEEA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425F7-67A2-F84C-996F-6720AFD12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6" t="48406"/>
          <a:stretch/>
        </p:blipFill>
        <p:spPr>
          <a:xfrm>
            <a:off x="0" y="0"/>
            <a:ext cx="9144000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4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AIR Quality Index (AQI)</a:t>
            </a:r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153" name="Google Shape;153;p18" descr="photo-1485113304677-256fd24bb0ae"/>
          <p:cNvPicPr preferRelativeResize="0"/>
          <p:nvPr/>
        </p:nvPicPr>
        <p:blipFill rotWithShape="1">
          <a:blip r:embed="rId3">
            <a:alphaModFix/>
          </a:blip>
          <a:srcRect l="49857" r="24546"/>
          <a:stretch/>
        </p:blipFill>
        <p:spPr>
          <a:xfrm>
            <a:off x="7169201" y="0"/>
            <a:ext cx="1974799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A0AF77-A07F-2C4B-AD8B-094179518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56336"/>
              </p:ext>
            </p:extLst>
          </p:nvPr>
        </p:nvGraphicFramePr>
        <p:xfrm>
          <a:off x="941389" y="2298726"/>
          <a:ext cx="5192656" cy="2674052"/>
        </p:xfrm>
        <a:graphic>
          <a:graphicData uri="http://schemas.openxmlformats.org/drawingml/2006/table">
            <a:tbl>
              <a:tblPr/>
              <a:tblGrid>
                <a:gridCol w="1038531">
                  <a:extLst>
                    <a:ext uri="{9D8B030D-6E8A-4147-A177-3AD203B41FA5}">
                      <a16:colId xmlns:a16="http://schemas.microsoft.com/office/drawing/2014/main" val="3283997299"/>
                    </a:ext>
                  </a:extLst>
                </a:gridCol>
                <a:gridCol w="1039651">
                  <a:extLst>
                    <a:ext uri="{9D8B030D-6E8A-4147-A177-3AD203B41FA5}">
                      <a16:colId xmlns:a16="http://schemas.microsoft.com/office/drawing/2014/main" val="4274465301"/>
                    </a:ext>
                  </a:extLst>
                </a:gridCol>
                <a:gridCol w="1037412">
                  <a:extLst>
                    <a:ext uri="{9D8B030D-6E8A-4147-A177-3AD203B41FA5}">
                      <a16:colId xmlns:a16="http://schemas.microsoft.com/office/drawing/2014/main" val="1120449510"/>
                    </a:ext>
                  </a:extLst>
                </a:gridCol>
                <a:gridCol w="1038531">
                  <a:extLst>
                    <a:ext uri="{9D8B030D-6E8A-4147-A177-3AD203B41FA5}">
                      <a16:colId xmlns:a16="http://schemas.microsoft.com/office/drawing/2014/main" val="864846332"/>
                    </a:ext>
                  </a:extLst>
                </a:gridCol>
                <a:gridCol w="1038531">
                  <a:extLst>
                    <a:ext uri="{9D8B030D-6E8A-4147-A177-3AD203B41FA5}">
                      <a16:colId xmlns:a16="http://schemas.microsoft.com/office/drawing/2014/main" val="1580326326"/>
                    </a:ext>
                  </a:extLst>
                </a:gridCol>
              </a:tblGrid>
              <a:tr h="4501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Numbers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Category (Descriptor)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Color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1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1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284663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0 - 50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Green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E4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36469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51 - 100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Moderate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Yellow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73048"/>
                  </a:ext>
                </a:extLst>
              </a:tr>
              <a:tr h="641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101 - 150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Unhealthy for Sensitive Groups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Orange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E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96684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151 - 200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Unhealthy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Red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857326"/>
                  </a:ext>
                </a:extLst>
              </a:tr>
              <a:tr h="4501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201 - 300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Very Unhealthy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Purple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3F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66882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301 - 500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Hazardous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Maroon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00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379495"/>
                  </a:ext>
                </a:extLst>
              </a:tr>
            </a:tbl>
          </a:graphicData>
        </a:graphic>
      </p:graphicFrame>
      <p:sp>
        <p:nvSpPr>
          <p:cNvPr id="8" name="Google Shape;178;p20">
            <a:extLst>
              <a:ext uri="{FF2B5EF4-FFF2-40B4-BE49-F238E27FC236}">
                <a16:creationId xmlns:a16="http://schemas.microsoft.com/office/drawing/2014/main" id="{B9BCCE6E-B45A-004D-B52B-E27143D0B5F6}"/>
              </a:ext>
            </a:extLst>
          </p:cNvPr>
          <p:cNvSpPr txBox="1">
            <a:spLocks/>
          </p:cNvSpPr>
          <p:nvPr/>
        </p:nvSpPr>
        <p:spPr>
          <a:xfrm>
            <a:off x="335066" y="1265135"/>
            <a:ext cx="5300664" cy="6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2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➝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8" marR="0" lvl="1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⇾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2" marR="0" lvl="5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lvl="0">
              <a:buClrTx/>
            </a:pPr>
            <a:r>
              <a:rPr lang="en-US" altLang="en-US" sz="1400" dirty="0">
                <a:solidFill>
                  <a:srgbClr val="222222"/>
                </a:solidFill>
                <a:ea typeface="inherit"/>
              </a:rPr>
              <a:t>AQI reports levels of ozone, particle pollution, and other common air pollutants on the same scale. </a:t>
            </a:r>
          </a:p>
          <a:p>
            <a:pPr lvl="0">
              <a:buClrTx/>
            </a:pPr>
            <a:r>
              <a:rPr lang="en-US" altLang="en-US" sz="1400" dirty="0">
                <a:solidFill>
                  <a:srgbClr val="222222"/>
                </a:solidFill>
                <a:ea typeface="inherit"/>
              </a:rPr>
              <a:t>The higher the AQI rating, the greater the health impact.</a:t>
            </a:r>
            <a:endParaRPr lang="en-US" altLang="en-US" sz="14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rgbClr val="111111"/>
              </a:solidFill>
              <a:latin typeface="Arial" panose="020B0604020202020204" pitchFamily="34" charset="0"/>
              <a:ea typeface="inherit"/>
            </a:endParaRPr>
          </a:p>
          <a:p>
            <a:pPr marL="0" indent="0">
              <a:buFont typeface="Pontano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5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AIR Quality Index (AQI)</a:t>
            </a:r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153" name="Google Shape;153;p18" descr="photo-1485113304677-256fd24bb0ae"/>
          <p:cNvPicPr preferRelativeResize="0"/>
          <p:nvPr/>
        </p:nvPicPr>
        <p:blipFill rotWithShape="1">
          <a:blip r:embed="rId3">
            <a:alphaModFix/>
          </a:blip>
          <a:srcRect l="49857" r="24546"/>
          <a:stretch/>
        </p:blipFill>
        <p:spPr>
          <a:xfrm>
            <a:off x="7169201" y="0"/>
            <a:ext cx="1974799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A0AF77-A07F-2C4B-AD8B-094179518B04}"/>
              </a:ext>
            </a:extLst>
          </p:cNvPr>
          <p:cNvGraphicFramePr>
            <a:graphicFrameLocks noGrp="1"/>
          </p:cNvGraphicFramePr>
          <p:nvPr/>
        </p:nvGraphicFramePr>
        <p:xfrm>
          <a:off x="687977" y="2272599"/>
          <a:ext cx="5192656" cy="2674052"/>
        </p:xfrm>
        <a:graphic>
          <a:graphicData uri="http://schemas.openxmlformats.org/drawingml/2006/table">
            <a:tbl>
              <a:tblPr/>
              <a:tblGrid>
                <a:gridCol w="1038531">
                  <a:extLst>
                    <a:ext uri="{9D8B030D-6E8A-4147-A177-3AD203B41FA5}">
                      <a16:colId xmlns:a16="http://schemas.microsoft.com/office/drawing/2014/main" val="3283997299"/>
                    </a:ext>
                  </a:extLst>
                </a:gridCol>
                <a:gridCol w="1039651">
                  <a:extLst>
                    <a:ext uri="{9D8B030D-6E8A-4147-A177-3AD203B41FA5}">
                      <a16:colId xmlns:a16="http://schemas.microsoft.com/office/drawing/2014/main" val="4274465301"/>
                    </a:ext>
                  </a:extLst>
                </a:gridCol>
                <a:gridCol w="1037412">
                  <a:extLst>
                    <a:ext uri="{9D8B030D-6E8A-4147-A177-3AD203B41FA5}">
                      <a16:colId xmlns:a16="http://schemas.microsoft.com/office/drawing/2014/main" val="1120449510"/>
                    </a:ext>
                  </a:extLst>
                </a:gridCol>
                <a:gridCol w="1038531">
                  <a:extLst>
                    <a:ext uri="{9D8B030D-6E8A-4147-A177-3AD203B41FA5}">
                      <a16:colId xmlns:a16="http://schemas.microsoft.com/office/drawing/2014/main" val="864846332"/>
                    </a:ext>
                  </a:extLst>
                </a:gridCol>
                <a:gridCol w="1038531">
                  <a:extLst>
                    <a:ext uri="{9D8B030D-6E8A-4147-A177-3AD203B41FA5}">
                      <a16:colId xmlns:a16="http://schemas.microsoft.com/office/drawing/2014/main" val="1580326326"/>
                    </a:ext>
                  </a:extLst>
                </a:gridCol>
              </a:tblGrid>
              <a:tr h="4501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Numbers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Category (Descriptor)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Color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dirty="0">
                          <a:effectLst/>
                          <a:latin typeface="inherit"/>
                        </a:rPr>
                        <a:t>  PM2.5 (ug/m</a:t>
                      </a:r>
                      <a:r>
                        <a:rPr lang="en-US" sz="1300" b="1" baseline="30000" dirty="0">
                          <a:effectLst/>
                          <a:latin typeface="inherit"/>
                        </a:rPr>
                        <a:t>3</a:t>
                      </a:r>
                      <a:r>
                        <a:rPr lang="en-US" sz="1300" b="1" dirty="0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Category Number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284663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0 - 50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Green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E4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  0-12.0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36469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51 - 100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Moderate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Yellow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  12.1-35.4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73048"/>
                  </a:ext>
                </a:extLst>
              </a:tr>
              <a:tr h="641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101 - 150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Unhealthy for Sensitive Groups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Orange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E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35.5-55.4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96684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151 - 200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Unhealthy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Red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 55.5-150.4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857326"/>
                  </a:ext>
                </a:extLst>
              </a:tr>
              <a:tr h="4501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201 - 300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Very Unhealthy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Purple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3F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 150.5-250.4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5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66882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301 - 500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Hazardous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Maroon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00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 250.5+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6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379495"/>
                  </a:ext>
                </a:extLst>
              </a:tr>
            </a:tbl>
          </a:graphicData>
        </a:graphic>
      </p:graphicFrame>
      <p:sp>
        <p:nvSpPr>
          <p:cNvPr id="8" name="Google Shape;178;p20">
            <a:extLst>
              <a:ext uri="{FF2B5EF4-FFF2-40B4-BE49-F238E27FC236}">
                <a16:creationId xmlns:a16="http://schemas.microsoft.com/office/drawing/2014/main" id="{B9BCCE6E-B45A-004D-B52B-E27143D0B5F6}"/>
              </a:ext>
            </a:extLst>
          </p:cNvPr>
          <p:cNvSpPr txBox="1">
            <a:spLocks/>
          </p:cNvSpPr>
          <p:nvPr/>
        </p:nvSpPr>
        <p:spPr>
          <a:xfrm>
            <a:off x="335066" y="1265135"/>
            <a:ext cx="5300664" cy="6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2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➝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8" marR="0" lvl="1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⇾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2" marR="0" lvl="5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lvl="0">
              <a:buClrTx/>
            </a:pPr>
            <a:r>
              <a:rPr lang="en-US" altLang="en-US" sz="1400" dirty="0">
                <a:solidFill>
                  <a:srgbClr val="222222"/>
                </a:solidFill>
                <a:ea typeface="inherit"/>
              </a:rPr>
              <a:t>AQI reports levels of ozone, particle pollution, and other common air pollutants on the same scale. </a:t>
            </a:r>
          </a:p>
          <a:p>
            <a:pPr lvl="0">
              <a:buClrTx/>
            </a:pPr>
            <a:r>
              <a:rPr lang="en-US" altLang="en-US" sz="1400" dirty="0">
                <a:solidFill>
                  <a:srgbClr val="222222"/>
                </a:solidFill>
                <a:ea typeface="inherit"/>
              </a:rPr>
              <a:t>The higher the AQI rating, the greater the health impact.</a:t>
            </a:r>
            <a:endParaRPr lang="en-US" altLang="en-US" sz="14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rgbClr val="111111"/>
              </a:solidFill>
              <a:latin typeface="Arial" panose="020B0604020202020204" pitchFamily="34" charset="0"/>
              <a:ea typeface="inherit"/>
            </a:endParaRPr>
          </a:p>
          <a:p>
            <a:pPr marL="0" indent="0">
              <a:buFont typeface="Pontano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929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OUTLINE</a:t>
            </a:r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  Process</a:t>
            </a:r>
          </a:p>
          <a:p>
            <a:r>
              <a:rPr lang="en-US" dirty="0"/>
              <a:t>Data Insights:</a:t>
            </a:r>
          </a:p>
          <a:p>
            <a:pPr lvl="1"/>
            <a:r>
              <a:rPr lang="en-US" dirty="0"/>
              <a:t>Air Quality: Past and Current</a:t>
            </a:r>
            <a:endParaRPr dirty="0"/>
          </a:p>
          <a:p>
            <a:pPr lvl="1"/>
            <a:r>
              <a:rPr lang="en" dirty="0"/>
              <a:t>Air Quality vs</a:t>
            </a:r>
            <a:r>
              <a:rPr lang="zh-CN" altLang="en-US" dirty="0"/>
              <a:t> </a:t>
            </a:r>
            <a:r>
              <a:rPr lang="en" altLang="zh-CN" dirty="0"/>
              <a:t>Disease</a:t>
            </a:r>
            <a:endParaRPr dirty="0"/>
          </a:p>
          <a:p>
            <a:pPr lvl="1"/>
            <a:r>
              <a:rPr lang="en-US" dirty="0"/>
              <a:t>Solutions</a:t>
            </a:r>
          </a:p>
          <a:p>
            <a:pPr>
              <a:spcBef>
                <a:spcPts val="0"/>
              </a:spcBef>
            </a:pPr>
            <a:r>
              <a:rPr lang="en-US" dirty="0"/>
              <a:t>Discussion and Summary</a:t>
            </a:r>
          </a:p>
          <a:p>
            <a:pPr>
              <a:spcBef>
                <a:spcPts val="0"/>
              </a:spcBef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153" name="Google Shape;153;p18" descr="photo-1485113304677-256fd24bb0ae"/>
          <p:cNvPicPr preferRelativeResize="0"/>
          <p:nvPr/>
        </p:nvPicPr>
        <p:blipFill rotWithShape="1">
          <a:blip r:embed="rId3">
            <a:alphaModFix/>
          </a:blip>
          <a:srcRect l="49857" r="24546"/>
          <a:stretch/>
        </p:blipFill>
        <p:spPr>
          <a:xfrm>
            <a:off x="7169201" y="0"/>
            <a:ext cx="19747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3351-5621-6B44-851A-6FB68530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11F6C-C17F-8E46-8580-8CACB576E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Air Quality:</a:t>
            </a:r>
          </a:p>
          <a:p>
            <a:pPr marL="571486" lvl="1" indent="0">
              <a:buNone/>
            </a:pPr>
            <a:r>
              <a:rPr lang="en-US" dirty="0"/>
              <a:t>Annual summary (AQI by CBSA) data from EPA (2001-2018)</a:t>
            </a:r>
          </a:p>
          <a:p>
            <a:r>
              <a:rPr lang="en-US" b="1" dirty="0"/>
              <a:t>Disease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571486" lvl="1" indent="0">
              <a:buNone/>
            </a:pPr>
            <a:r>
              <a:rPr lang="en-US" altLang="zh-CN" dirty="0"/>
              <a:t>Most recent data from 500</a:t>
            </a:r>
            <a:r>
              <a:rPr lang="zh-CN" altLang="en-US" dirty="0"/>
              <a:t> </a:t>
            </a:r>
            <a:r>
              <a:rPr lang="en-US" altLang="zh-CN" dirty="0"/>
              <a:t>Cities</a:t>
            </a:r>
            <a:r>
              <a:rPr lang="zh-CN" altLang="en-US" dirty="0"/>
              <a:t> </a:t>
            </a:r>
            <a:r>
              <a:rPr lang="en-US" altLang="zh-CN" dirty="0"/>
              <a:t>Project (2016)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64A0A-F3BF-9B4D-A9C2-34A4DCF603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338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 idx="4294967295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Data Process</a:t>
            </a:r>
            <a:endParaRPr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cxnSp>
        <p:nvCxnSpPr>
          <p:cNvPr id="267" name="Google Shape;267;p29"/>
          <p:cNvCxnSpPr/>
          <p:nvPr/>
        </p:nvCxnSpPr>
        <p:spPr>
          <a:xfrm>
            <a:off x="-4850" y="2101473"/>
            <a:ext cx="8198400" cy="0"/>
          </a:xfrm>
          <a:prstGeom prst="straightConnector1">
            <a:avLst/>
          </a:prstGeom>
          <a:noFill/>
          <a:ln w="9525" cap="flat" cmpd="sng">
            <a:solidFill>
              <a:srgbClr val="162D5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8" name="Google Shape;268;p29"/>
          <p:cNvSpPr/>
          <p:nvPr/>
        </p:nvSpPr>
        <p:spPr>
          <a:xfrm>
            <a:off x="566912" y="1742515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117323" y="1742515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6075530" y="1742515"/>
            <a:ext cx="375300" cy="375600"/>
          </a:xfrm>
          <a:prstGeom prst="donut">
            <a:avLst>
              <a:gd name="adj" fmla="val 24108"/>
            </a:avLst>
          </a:prstGeom>
          <a:solidFill>
            <a:srgbClr val="A7EA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868894" y="1717675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1.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Extract</a:t>
            </a:r>
            <a:endParaRPr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3398880" y="1717675"/>
            <a:ext cx="1557168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2.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Transform</a:t>
            </a:r>
            <a:endParaRPr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6312048" y="1717675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3.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Load</a:t>
            </a:r>
            <a:endParaRPr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5" name="Google Shape;188;p21">
            <a:extLst>
              <a:ext uri="{FF2B5EF4-FFF2-40B4-BE49-F238E27FC236}">
                <a16:creationId xmlns:a16="http://schemas.microsoft.com/office/drawing/2014/main" id="{B55CFFEC-290B-1C43-B169-8CFAE1E48A12}"/>
              </a:ext>
            </a:extLst>
          </p:cNvPr>
          <p:cNvSpPr txBox="1">
            <a:spLocks/>
          </p:cNvSpPr>
          <p:nvPr/>
        </p:nvSpPr>
        <p:spPr>
          <a:xfrm>
            <a:off x="520782" y="2150702"/>
            <a:ext cx="2112690" cy="286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162D5A"/>
                </a:solidFill>
                <a:latin typeface="Pontano Sans"/>
              </a:rPr>
              <a:t>Data source:</a:t>
            </a:r>
            <a:r>
              <a:rPr lang="zh-CN" altLang="en-US" dirty="0">
                <a:solidFill>
                  <a:srgbClr val="162D5A"/>
                </a:solidFill>
                <a:latin typeface="Pontano Sans"/>
              </a:rPr>
              <a:t> </a:t>
            </a:r>
            <a:r>
              <a:rPr lang="en-US" altLang="zh-CN" dirty="0">
                <a:solidFill>
                  <a:srgbClr val="162D5A"/>
                </a:solidFill>
                <a:latin typeface="Pontano Sans"/>
              </a:rPr>
              <a:t>csv</a:t>
            </a:r>
            <a:r>
              <a:rPr lang="zh-CN" altLang="en-US" dirty="0">
                <a:solidFill>
                  <a:srgbClr val="162D5A"/>
                </a:solidFill>
                <a:latin typeface="Pontano Sans"/>
              </a:rPr>
              <a:t> </a:t>
            </a:r>
            <a:r>
              <a:rPr lang="en-US" altLang="zh-CN" dirty="0">
                <a:solidFill>
                  <a:srgbClr val="162D5A"/>
                </a:solidFill>
                <a:latin typeface="Pontano Sans"/>
              </a:rPr>
              <a:t>file</a:t>
            </a:r>
            <a:endParaRPr lang="en-US" dirty="0">
              <a:solidFill>
                <a:srgbClr val="162D5A"/>
              </a:solidFill>
              <a:latin typeface="Pontano Sans"/>
            </a:endParaRP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Air quality:</a:t>
            </a:r>
            <a:r>
              <a:rPr lang="zh-CN" altLang="en-US" dirty="0">
                <a:solidFill>
                  <a:srgbClr val="162D5A"/>
                </a:solidFill>
                <a:latin typeface="Pontano Sans"/>
              </a:rPr>
              <a:t> </a:t>
            </a:r>
            <a:endParaRPr lang="en-US" altLang="zh-CN" dirty="0">
              <a:solidFill>
                <a:srgbClr val="162D5A"/>
              </a:solidFill>
              <a:latin typeface="Pontano Sans"/>
            </a:endParaRPr>
          </a:p>
          <a:p>
            <a:r>
              <a:rPr lang="en-US" altLang="zh-CN" dirty="0">
                <a:solidFill>
                  <a:srgbClr val="162D5A"/>
                </a:solidFill>
                <a:latin typeface="Pontano Sans"/>
              </a:rPr>
              <a:t>Annual data from EPA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Disease:</a:t>
            </a: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500 Cities Project (CDC Collaboration project)</a:t>
            </a:r>
          </a:p>
        </p:txBody>
      </p:sp>
      <p:sp>
        <p:nvSpPr>
          <p:cNvPr id="18" name="Google Shape;188;p21">
            <a:extLst>
              <a:ext uri="{FF2B5EF4-FFF2-40B4-BE49-F238E27FC236}">
                <a16:creationId xmlns:a16="http://schemas.microsoft.com/office/drawing/2014/main" id="{4F387D78-DA06-E449-8D5B-E8DF62BDEEEF}"/>
              </a:ext>
            </a:extLst>
          </p:cNvPr>
          <p:cNvSpPr txBox="1">
            <a:spLocks/>
          </p:cNvSpPr>
          <p:nvPr/>
        </p:nvSpPr>
        <p:spPr>
          <a:xfrm>
            <a:off x="3038005" y="2150702"/>
            <a:ext cx="2112690" cy="286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162D5A"/>
                </a:solidFill>
                <a:latin typeface="Pontano Sans"/>
              </a:rPr>
              <a:t>Air quality:</a:t>
            </a:r>
            <a:r>
              <a:rPr lang="zh-CN" altLang="en-US" dirty="0">
                <a:solidFill>
                  <a:srgbClr val="162D5A"/>
                </a:solidFill>
                <a:latin typeface="Pontano Sans"/>
              </a:rPr>
              <a:t> </a:t>
            </a:r>
            <a:endParaRPr lang="en-US" altLang="zh-CN" dirty="0">
              <a:solidFill>
                <a:srgbClr val="162D5A"/>
              </a:solidFill>
              <a:latin typeface="Pontano Sans"/>
            </a:endParaRPr>
          </a:p>
          <a:p>
            <a:r>
              <a:rPr lang="en-US" altLang="zh-CN" dirty="0">
                <a:solidFill>
                  <a:srgbClr val="162D5A"/>
                </a:solidFill>
                <a:latin typeface="Pontano Sans"/>
              </a:rPr>
              <a:t>Delete, rename columns; Merge files; Convert CBSA to cities; Transpose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Disease:</a:t>
            </a: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Filter to get city based certain disease data; merge data; Sort to keep top 20 cities for plotting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</p:txBody>
      </p:sp>
      <p:sp>
        <p:nvSpPr>
          <p:cNvPr id="19" name="Google Shape;188;p21">
            <a:extLst>
              <a:ext uri="{FF2B5EF4-FFF2-40B4-BE49-F238E27FC236}">
                <a16:creationId xmlns:a16="http://schemas.microsoft.com/office/drawing/2014/main" id="{7EC701C5-C5EC-734C-932A-98D399343DEA}"/>
              </a:ext>
            </a:extLst>
          </p:cNvPr>
          <p:cNvSpPr txBox="1">
            <a:spLocks/>
          </p:cNvSpPr>
          <p:nvPr/>
        </p:nvSpPr>
        <p:spPr>
          <a:xfrm>
            <a:off x="6001819" y="2150702"/>
            <a:ext cx="2112690" cy="286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162D5A"/>
                </a:solidFill>
                <a:latin typeface="Pontano Sans"/>
              </a:rPr>
              <a:t>Load to </a:t>
            </a:r>
            <a:r>
              <a:rPr lang="en-US" dirty="0" err="1">
                <a:solidFill>
                  <a:srgbClr val="162D5A"/>
                </a:solidFill>
                <a:latin typeface="Pontano Sans"/>
              </a:rPr>
              <a:t>mySQL</a:t>
            </a:r>
            <a:r>
              <a:rPr lang="en-US" dirty="0">
                <a:solidFill>
                  <a:srgbClr val="162D5A"/>
                </a:solidFill>
                <a:latin typeface="Pontano Sans"/>
              </a:rPr>
              <a:t> </a:t>
            </a:r>
            <a:r>
              <a:rPr lang="en-US" dirty="0" err="1">
                <a:solidFill>
                  <a:srgbClr val="162D5A"/>
                </a:solidFill>
                <a:latin typeface="Pontano Sans"/>
              </a:rPr>
              <a:t>db</a:t>
            </a:r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Set primary key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stor · SlidesCarnival" id="{20FF9C55-9B6A-B64A-900C-0A683399C411}" vid="{E3C16AB3-9760-1444-B545-B295F91FAB1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Nestor template</Template>
  <TotalTime>1943</TotalTime>
  <Words>1053</Words>
  <Application>Microsoft Macintosh PowerPoint</Application>
  <PresentationFormat>On-screen Show (16:9)</PresentationFormat>
  <Paragraphs>246</Paragraphs>
  <Slides>28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Droid Serif</vt:lpstr>
      <vt:lpstr>inherit</vt:lpstr>
      <vt:lpstr>Pontano Sans</vt:lpstr>
      <vt:lpstr>Arial</vt:lpstr>
      <vt:lpstr>Nestor template</vt:lpstr>
      <vt:lpstr>How Air Quality Affects Our Health?</vt:lpstr>
      <vt:lpstr>Hello!</vt:lpstr>
      <vt:lpstr>PowerPoint Presentation</vt:lpstr>
      <vt:lpstr>PowerPoint Presentation</vt:lpstr>
      <vt:lpstr>AIR Quality Index (AQI)</vt:lpstr>
      <vt:lpstr>AIR Quality Index (AQI)</vt:lpstr>
      <vt:lpstr>OUTLINE</vt:lpstr>
      <vt:lpstr>Data Sources</vt:lpstr>
      <vt:lpstr>Data Process</vt:lpstr>
      <vt:lpstr>NATIONS AIR</vt:lpstr>
      <vt:lpstr>World Map with AQI history</vt:lpstr>
      <vt:lpstr>Air Quality  Keep Improving</vt:lpstr>
      <vt:lpstr>AIR QUALITY vs DISEASE</vt:lpstr>
      <vt:lpstr>Air Quality vs Disease Prevalence? Data suggests no association  in adults groups in US</vt:lpstr>
      <vt:lpstr>What may affect our results?</vt:lpstr>
      <vt:lpstr>SOLUTIONS</vt:lpstr>
      <vt:lpstr>What do we put here? </vt:lpstr>
      <vt:lpstr>SUMMARY</vt:lpstr>
      <vt:lpstr>PowerPoint Presentation</vt:lpstr>
      <vt:lpstr>PowerPoint Presentation</vt:lpstr>
      <vt:lpstr>Thanks!</vt:lpstr>
      <vt:lpstr>PowerPoint Presentation</vt:lpstr>
      <vt:lpstr>Instructions for use</vt:lpstr>
      <vt:lpstr>Big concept</vt:lpstr>
      <vt:lpstr>Credits</vt:lpstr>
      <vt:lpstr>Presentation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Air Quality Affects Our Health?</dc:title>
  <dc:creator>Lei Qin</dc:creator>
  <cp:lastModifiedBy>Lei Qin</cp:lastModifiedBy>
  <cp:revision>34</cp:revision>
  <dcterms:created xsi:type="dcterms:W3CDTF">2019-06-17T23:21:01Z</dcterms:created>
  <dcterms:modified xsi:type="dcterms:W3CDTF">2019-06-19T18:15:47Z</dcterms:modified>
</cp:coreProperties>
</file>